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5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0099"/>
    <a:srgbClr val="000066"/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1714488"/>
            <a:ext cx="8786874" cy="364333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8.5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抽取、插值以及两者结合的流图结构</a:t>
            </a: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133350"/>
            <a:ext cx="388600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五、插值器的多相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0913" y="709613"/>
            <a:ext cx="586250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也采用</a:t>
            </a:r>
            <a:r>
              <a:rPr lang="en-US" altLang="zh-CN" sz="2400" b="1"/>
              <a:t>FIR</a:t>
            </a:r>
            <a:r>
              <a:rPr lang="zh-CN" altLang="en-US" sz="2400" b="1"/>
              <a:t>滤波器。</a:t>
            </a:r>
            <a:r>
              <a:rPr lang="en-US" altLang="zh-CN" sz="2400" b="1" i="1"/>
              <a:t>I</a:t>
            </a:r>
            <a:r>
              <a:rPr lang="zh-CN" altLang="en-US" sz="2400" b="1"/>
              <a:t>插值器的多相结构：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66813" y="4813300"/>
            <a:ext cx="795121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对每一个输入样值</a:t>
            </a:r>
            <a:r>
              <a:rPr lang="en-US" altLang="zh-CN" sz="2400" b="1" i="1"/>
              <a:t>x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，有</a:t>
            </a:r>
            <a:r>
              <a:rPr lang="en-US" altLang="zh-CN" sz="2400" b="1" i="1"/>
              <a:t>I</a:t>
            </a:r>
            <a:r>
              <a:rPr lang="zh-CN" altLang="en-US" sz="2400" b="1"/>
              <a:t>路输出。对每一个输入样本，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多相网络的每一个输出提供一个输出样本，共有</a:t>
            </a:r>
            <a:r>
              <a:rPr lang="en-US" altLang="zh-CN" sz="2400" b="1" i="1"/>
              <a:t>I</a:t>
            </a:r>
            <a:r>
              <a:rPr lang="zh-CN" altLang="en-US" sz="2400" b="1"/>
              <a:t>个，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其中</a:t>
            </a:r>
            <a:r>
              <a:rPr lang="en-US" altLang="zh-CN" sz="2400" b="1"/>
              <a:t>1</a:t>
            </a:r>
            <a:r>
              <a:rPr lang="zh-CN" altLang="en-US" sz="2400" b="1"/>
              <a:t>个是原抽样值，其他</a:t>
            </a:r>
            <a:r>
              <a:rPr lang="en-US" altLang="zh-CN" sz="2400" b="1" i="1"/>
              <a:t>I</a:t>
            </a:r>
            <a:r>
              <a:rPr lang="en-US" altLang="zh-CN" sz="2400" b="1"/>
              <a:t>-1</a:t>
            </a:r>
            <a:r>
              <a:rPr lang="zh-CN" altLang="en-US" sz="2400" b="1"/>
              <a:t>个是插值输出。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216775" y="1973264"/>
            <a:ext cx="1499128" cy="22659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滤波器的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乘、加运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算都是在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低抽样率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下完成的 </a:t>
            </a:r>
          </a:p>
        </p:txBody>
      </p:sp>
      <p:sp>
        <p:nvSpPr>
          <p:cNvPr id="8" name="竖卷形 7"/>
          <p:cNvSpPr/>
          <p:nvPr/>
        </p:nvSpPr>
        <p:spPr>
          <a:xfrm>
            <a:off x="6786578" y="1571612"/>
            <a:ext cx="2286016" cy="2857520"/>
          </a:xfrm>
          <a:prstGeom prst="verticalScroll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E:\DSP程佩青课件\064937-01 数字信号处理教程（第四版）(经典版) 40571-9\CTP\TU\9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2889" y="1630355"/>
            <a:ext cx="5497937" cy="29416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03225" y="268288"/>
            <a:ext cx="573586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N=</a:t>
            </a:r>
            <a:r>
              <a:rPr lang="en-US" altLang="zh-CN" sz="2400" b="1"/>
              <a:t>12 </a:t>
            </a:r>
            <a:r>
              <a:rPr lang="zh-CN" altLang="en-US" sz="2400" b="1"/>
              <a:t>，</a:t>
            </a:r>
            <a:r>
              <a:rPr lang="en-US" altLang="zh-CN" sz="2400" b="1" i="1"/>
              <a:t>I=</a:t>
            </a:r>
            <a:r>
              <a:rPr lang="en-US" altLang="zh-CN" sz="2400" b="1"/>
              <a:t>4</a:t>
            </a:r>
            <a:r>
              <a:rPr lang="zh-CN" altLang="en-US" sz="2400" b="1"/>
              <a:t>插值器的多相</a:t>
            </a:r>
            <a:r>
              <a:rPr lang="en-US" altLang="zh-CN" sz="2400" b="1"/>
              <a:t>FIR</a:t>
            </a:r>
            <a:r>
              <a:rPr lang="zh-CN" altLang="en-US" sz="2400" b="1"/>
              <a:t>高效结构 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39838" y="5605463"/>
            <a:ext cx="601959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[</a:t>
            </a:r>
            <a:r>
              <a:rPr lang="zh-CN" altLang="en-US" sz="2400" b="1"/>
              <a:t>插值前延时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 baseline="30000"/>
              <a:t>-1</a:t>
            </a:r>
            <a:r>
              <a:rPr lang="en-US" altLang="zh-CN" sz="2400" b="1"/>
              <a:t>)</a:t>
            </a:r>
            <a:r>
              <a:rPr lang="zh-CN" altLang="en-US" sz="2400" b="1"/>
              <a:t>为</a:t>
            </a:r>
            <a:r>
              <a:rPr lang="en-US" altLang="zh-CN" sz="2400" b="1" i="1"/>
              <a:t>T</a:t>
            </a:r>
            <a:r>
              <a:rPr lang="zh-CN" altLang="en-US" sz="2400" b="1"/>
              <a:t>，插值后延时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 baseline="30000"/>
              <a:t>-1</a:t>
            </a:r>
            <a:r>
              <a:rPr lang="en-US" altLang="zh-CN" sz="2400" b="1"/>
              <a:t>)</a:t>
            </a:r>
            <a:r>
              <a:rPr lang="zh-CN" altLang="en-US" sz="2400" b="1"/>
              <a:t>为</a:t>
            </a:r>
            <a:r>
              <a:rPr lang="en-US" altLang="zh-CN" sz="2400" b="1" i="1"/>
              <a:t>T</a:t>
            </a:r>
            <a:r>
              <a:rPr lang="en-US" altLang="zh-CN" sz="2400" b="1"/>
              <a:t>/4]</a:t>
            </a:r>
          </a:p>
        </p:txBody>
      </p:sp>
      <p:pic>
        <p:nvPicPr>
          <p:cNvPr id="8194" name="Picture 2" descr="E:\DSP程佩青课件\064937-01 数字信号处理教程（第四版）(经典版) 40571-9\CTP\TU\9t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1" y="1214422"/>
            <a:ext cx="6805519" cy="39290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11172"/>
            <a:ext cx="70984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六、正有理数</a:t>
            </a:r>
            <a:r>
              <a:rPr lang="en-US" altLang="zh-CN" sz="2400" b="1" dirty="0">
                <a:solidFill>
                  <a:srgbClr val="000099"/>
                </a:solidFill>
              </a:rPr>
              <a:t>I/D</a:t>
            </a:r>
            <a:r>
              <a:rPr lang="zh-CN" altLang="en-US" sz="2400" b="1" dirty="0">
                <a:solidFill>
                  <a:srgbClr val="000099"/>
                </a:solidFill>
              </a:rPr>
              <a:t>抽样率转换系统的变系数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pic>
        <p:nvPicPr>
          <p:cNvPr id="1026" name="Picture 2" descr="E:\DSP程佩青课件\064937-01 数字信号处理教程（第四版）(经典版) 40571-9\CTP\TU\9t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8009247" cy="3500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00034" y="642918"/>
            <a:ext cx="602600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、高效实现</a:t>
            </a:r>
            <a:r>
              <a:rPr lang="en-US" altLang="zh-CN" sz="2400" b="1" i="1" dirty="0"/>
              <a:t>I/D</a:t>
            </a:r>
            <a:r>
              <a:rPr lang="zh-CN" altLang="en-US" sz="2400" b="1" dirty="0"/>
              <a:t>倍抽样率的变换的流图</a:t>
            </a:r>
            <a:r>
              <a:rPr lang="zh-CN" altLang="en-US" sz="2400" b="1" dirty="0" smtClean="0"/>
              <a:t>结构</a:t>
            </a:r>
            <a:endParaRPr lang="zh-CN" altLang="en-US" sz="2400" b="1" dirty="0"/>
          </a:p>
        </p:txBody>
      </p:sp>
      <p:pic>
        <p:nvPicPr>
          <p:cNvPr id="3" name="Picture 2" descr="E:\DSP程佩青课件\064937-01 数字信号处理教程（第四版）(经典版) 40571-9\CTP\TU\9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912" y="2071678"/>
            <a:ext cx="7878616" cy="307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85780"/>
            <a:ext cx="734047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、实现</a:t>
            </a:r>
            <a:r>
              <a:rPr lang="en-US" altLang="zh-CN" sz="2400" b="1" i="1" dirty="0"/>
              <a:t>I/D</a:t>
            </a:r>
            <a:r>
              <a:rPr lang="zh-CN" altLang="en-US" sz="2400" b="1" dirty="0"/>
              <a:t>倍抽样率变换的时变滤波器的计算机程序 </a:t>
            </a:r>
          </a:p>
        </p:txBody>
      </p:sp>
      <p:pic>
        <p:nvPicPr>
          <p:cNvPr id="5" name="Picture 2" descr="E:\DSP程佩青课件\064937-01 数字信号处理教程（第四版）(经典版) 40571-9\CTP\TU\9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3789040"/>
            <a:ext cx="6912768" cy="266819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2" y="1163373"/>
            <a:ext cx="8208963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948264" y="6237312"/>
            <a:ext cx="1080120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图</a:t>
            </a:r>
            <a:r>
              <a:rPr lang="en-US" altLang="zh-CN" sz="2000" dirty="0" smtClean="0"/>
              <a:t>8.21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74659"/>
            <a:ext cx="45047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一、抽取系统的直接型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95375" y="1244690"/>
            <a:ext cx="7071167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按整数因子</a:t>
            </a:r>
            <a:r>
              <a:rPr lang="en-US" altLang="zh-CN" sz="2400" b="1" i="1"/>
              <a:t>D</a:t>
            </a:r>
            <a:r>
              <a:rPr lang="zh-CN" altLang="en-US" sz="2400" b="1"/>
              <a:t>抽取时，若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z</a:t>
            </a:r>
            <a:r>
              <a:rPr lang="en-US" altLang="zh-CN" sz="2400" b="1"/>
              <a:t>)</a:t>
            </a:r>
            <a:r>
              <a:rPr lang="zh-CN" altLang="en-US" sz="2400" b="1"/>
              <a:t>采用直接型</a:t>
            </a:r>
            <a:r>
              <a:rPr lang="en-US" altLang="zh-CN" sz="2400" b="1"/>
              <a:t>FIR</a:t>
            </a:r>
            <a:r>
              <a:rPr lang="zh-CN" altLang="en-US" sz="2400" b="1"/>
              <a:t>结构，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则可得图</a:t>
            </a:r>
            <a:r>
              <a:rPr lang="en-US" altLang="zh-CN" sz="2400" b="1"/>
              <a:t>(b)</a:t>
            </a:r>
            <a:r>
              <a:rPr lang="zh-CN" altLang="en-US" sz="2400" b="1"/>
              <a:t>的流图结构实现。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图 </a:t>
            </a:r>
            <a:r>
              <a:rPr lang="en-US" altLang="zh-CN" sz="2400" b="1"/>
              <a:t>(c)</a:t>
            </a:r>
            <a:r>
              <a:rPr lang="zh-CN" altLang="en-US" sz="2400" b="1"/>
              <a:t>的</a:t>
            </a:r>
            <a:r>
              <a:rPr lang="en-US" altLang="zh-CN" sz="2400" b="1" i="1"/>
              <a:t>D</a:t>
            </a:r>
            <a:r>
              <a:rPr lang="zh-CN" altLang="en-US" sz="2400" b="1"/>
              <a:t>抽取器的</a:t>
            </a:r>
            <a:r>
              <a:rPr lang="en-US" altLang="zh-CN" sz="2400" b="1"/>
              <a:t>FIR</a:t>
            </a:r>
            <a:r>
              <a:rPr lang="zh-CN" altLang="en-US" sz="2400" b="1"/>
              <a:t>直接型高效结构。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00100" y="4237038"/>
            <a:ext cx="724749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抽取的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直接型流图结构</a:t>
            </a:r>
            <a:r>
              <a:rPr lang="en-US" altLang="zh-CN" sz="2400" b="1" dirty="0"/>
              <a:t>[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=h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nT</a:t>
            </a:r>
            <a:r>
              <a:rPr lang="en-US" altLang="zh-CN" sz="2400" b="1" dirty="0"/>
              <a:t>),</a:t>
            </a:r>
            <a:r>
              <a:rPr lang="zh-CN" altLang="en-US" sz="2400" b="1" dirty="0"/>
              <a:t>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]</a:t>
            </a:r>
          </a:p>
        </p:txBody>
      </p:sp>
      <p:pic>
        <p:nvPicPr>
          <p:cNvPr id="1026" name="Picture 2" descr="E:\DSP程佩青课件\064937-01 数字信号处理教程（第四版）(经典版) 40571-9\CTP\TU\9t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642918"/>
            <a:ext cx="8012635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70034"/>
            <a:ext cx="45047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二、插值系统的直接型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16013" y="1262197"/>
            <a:ext cx="5665333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插值器的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直接型流图结构如图所示，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其中图</a:t>
            </a:r>
            <a:r>
              <a:rPr lang="en-US" altLang="zh-CN" sz="2400" b="1" dirty="0"/>
              <a:t>(a)</a:t>
            </a:r>
            <a:r>
              <a:rPr lang="zh-CN" altLang="en-US" sz="2400" b="1" dirty="0"/>
              <a:t>是插值器的框图，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图</a:t>
            </a:r>
            <a:r>
              <a:rPr lang="en-US" altLang="zh-CN" sz="2400" b="1" dirty="0"/>
              <a:t>(b)</a:t>
            </a:r>
            <a:r>
              <a:rPr lang="zh-CN" altLang="en-US" sz="2400" b="1" dirty="0"/>
              <a:t>是与图</a:t>
            </a:r>
            <a:r>
              <a:rPr lang="en-US" altLang="zh-CN" sz="2400" b="1" dirty="0"/>
              <a:t>(a)</a:t>
            </a:r>
            <a:r>
              <a:rPr lang="zh-CN" altLang="en-US" sz="2400" b="1" dirty="0"/>
              <a:t>相对应的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流图结构，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图</a:t>
            </a:r>
            <a:r>
              <a:rPr lang="en-US" altLang="zh-CN" sz="2400" b="1" dirty="0"/>
              <a:t>(c)</a:t>
            </a:r>
            <a:r>
              <a:rPr lang="zh-CN" altLang="en-US" sz="2400" b="1" dirty="0"/>
              <a:t>是高效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流图结构。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5786" y="4424388"/>
            <a:ext cx="781175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插值的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直接型流图结构</a:t>
            </a:r>
            <a:r>
              <a:rPr lang="en-US" altLang="zh-CN" sz="2400" b="1" dirty="0"/>
              <a:t>[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nT</a:t>
            </a:r>
            <a:r>
              <a:rPr lang="en-US" altLang="zh-CN" sz="2400" b="1" i="1" dirty="0"/>
              <a:t>/I</a:t>
            </a:r>
            <a:r>
              <a:rPr lang="en-US" altLang="zh-CN" sz="2400" b="1" dirty="0"/>
              <a:t>),</a:t>
            </a:r>
            <a:r>
              <a:rPr lang="zh-CN" altLang="en-US" sz="2400" b="1" dirty="0"/>
              <a:t>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-1)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T/I </a:t>
            </a:r>
            <a:r>
              <a:rPr lang="en-US" altLang="zh-CN" sz="2400" b="1" dirty="0"/>
              <a:t>] </a:t>
            </a:r>
          </a:p>
        </p:txBody>
      </p:sp>
      <p:pic>
        <p:nvPicPr>
          <p:cNvPr id="2050" name="Picture 2" descr="E:\DSP程佩青课件\064937-01 数字信号处理教程（第四版）(经典版) 40571-9\CTP\TU\9t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611" y="785794"/>
            <a:ext cx="8155333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250"/>
            <a:ext cx="51235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三、抽取和插值的线性相位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42988" y="996950"/>
            <a:ext cx="667041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通常</a:t>
            </a:r>
            <a:r>
              <a:rPr lang="en-US" altLang="zh-CN" sz="2400" b="1"/>
              <a:t>FIR</a:t>
            </a:r>
            <a:r>
              <a:rPr lang="zh-CN" altLang="en-US" sz="2400" b="1"/>
              <a:t>滤波器需要实现线性相位。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抽取器的线性相位</a:t>
            </a:r>
            <a:r>
              <a:rPr lang="en-US" altLang="zh-CN" sz="2400" b="1"/>
              <a:t>FIR</a:t>
            </a:r>
            <a:r>
              <a:rPr lang="zh-CN" altLang="en-US" sz="2400" b="1"/>
              <a:t>滤波器的高效流图结构：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27088" y="5495958"/>
            <a:ext cx="810510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[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为偶数，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偶对称，</a:t>
            </a:r>
            <a:r>
              <a:rPr lang="en-US" altLang="zh-CN" sz="2400" b="1" i="1" smtClean="0"/>
              <a:t>T </a:t>
            </a:r>
            <a:r>
              <a:rPr lang="en-US" altLang="zh-CN" sz="2400" b="1" smtClean="0"/>
              <a:t>'=</a:t>
            </a:r>
            <a:r>
              <a:rPr lang="en-US" altLang="zh-CN" sz="2400" b="1" i="1"/>
              <a:t>DT</a:t>
            </a:r>
            <a:r>
              <a:rPr lang="en-US" altLang="zh-CN" sz="2400" b="1"/>
              <a:t>,</a:t>
            </a:r>
            <a:r>
              <a:rPr lang="en-US" altLang="zh-CN" sz="2400" b="1" i="1"/>
              <a:t> h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en-US" altLang="zh-CN" sz="2400" b="1" i="1"/>
              <a:t>=h</a:t>
            </a:r>
            <a:r>
              <a:rPr lang="en-US" altLang="zh-CN" sz="2400" b="1"/>
              <a:t>(</a:t>
            </a:r>
            <a:r>
              <a:rPr lang="en-US" altLang="zh-CN" sz="2400" b="1" i="1" dirty="0" err="1"/>
              <a:t>nT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T </a:t>
            </a:r>
            <a:r>
              <a:rPr lang="en-US" altLang="zh-CN" sz="2400" b="1" dirty="0"/>
              <a:t>]</a:t>
            </a:r>
          </a:p>
        </p:txBody>
      </p:sp>
      <p:pic>
        <p:nvPicPr>
          <p:cNvPr id="3074" name="Picture 2" descr="E:\DSP程佩青课件\064937-01 数字信号处理教程（第四版）(经典版) 40571-9\CTP\TU\9t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428868"/>
            <a:ext cx="6429420" cy="2771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54025"/>
            <a:ext cx="667041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插值器的线性相位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滤波器的高效流图结构 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571604" y="4870522"/>
            <a:ext cx="498566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[</a:t>
            </a:r>
            <a:r>
              <a:rPr lang="en-US" altLang="zh-CN" sz="2400" b="1" i="1" dirty="0"/>
              <a:t>N</a:t>
            </a:r>
            <a:r>
              <a:rPr lang="zh-CN" altLang="en-US" sz="2400" b="1" dirty="0" smtClean="0"/>
              <a:t>为奇数，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偶对称，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T</a:t>
            </a:r>
            <a:r>
              <a:rPr lang="en-US" altLang="zh-CN" sz="2400" b="1" dirty="0"/>
              <a:t>'=</a:t>
            </a:r>
            <a:r>
              <a:rPr lang="en-US" altLang="zh-CN" sz="2400" b="1" i="1" dirty="0"/>
              <a:t>T/I</a:t>
            </a:r>
            <a:r>
              <a:rPr lang="en-US" altLang="zh-CN" sz="2400" b="1" dirty="0"/>
              <a:t>,</a:t>
            </a:r>
            <a:r>
              <a:rPr lang="en-US" altLang="zh-CN" sz="2400" b="1" i="1" dirty="0"/>
              <a:t> 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 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 T</a:t>
            </a:r>
            <a:r>
              <a:rPr lang="en-US" altLang="zh-CN" sz="2400" b="1" dirty="0"/>
              <a:t>')</a:t>
            </a:r>
            <a:r>
              <a:rPr lang="zh-CN" altLang="en-US" sz="2400" b="1" dirty="0"/>
              <a:t>，延时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']</a:t>
            </a:r>
          </a:p>
        </p:txBody>
      </p:sp>
      <p:pic>
        <p:nvPicPr>
          <p:cNvPr id="4098" name="Picture 2" descr="E:\DSP程佩青课件\064937-01 数字信号处理教程（第四版）(经典版) 40571-9\CTP\TU\9t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14422"/>
            <a:ext cx="7562477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39744"/>
            <a:ext cx="388600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四、抽取器的多相</a:t>
            </a:r>
            <a:r>
              <a:rPr lang="en-US" altLang="zh-CN" sz="2400" b="1" dirty="0">
                <a:solidFill>
                  <a:srgbClr val="000099"/>
                </a:solidFill>
              </a:rPr>
              <a:t>FIR</a:t>
            </a:r>
            <a:r>
              <a:rPr lang="zh-CN" altLang="en-US" sz="2400" b="1" dirty="0">
                <a:solidFill>
                  <a:srgbClr val="000099"/>
                </a:solidFill>
              </a:rPr>
              <a:t>结构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42988" y="871569"/>
            <a:ext cx="615905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抽取器的高效多相结构（</a:t>
            </a:r>
            <a:r>
              <a:rPr lang="en-US" altLang="zh-CN" sz="2400" b="1" i="1"/>
              <a:t>N=</a:t>
            </a:r>
            <a:r>
              <a:rPr lang="en-US" altLang="zh-CN" sz="2400" b="1"/>
              <a:t>12</a:t>
            </a:r>
            <a:r>
              <a:rPr lang="zh-CN" altLang="en-US" sz="2400" b="1"/>
              <a:t>，</a:t>
            </a:r>
            <a:r>
              <a:rPr lang="en-US" altLang="zh-CN" sz="2400" b="1" i="1"/>
              <a:t>D</a:t>
            </a:r>
            <a:r>
              <a:rPr lang="en-US" altLang="zh-CN" sz="2400" b="1"/>
              <a:t>=4</a:t>
            </a:r>
            <a:r>
              <a:rPr lang="zh-CN" altLang="en-US" sz="2400" b="1"/>
              <a:t>时）：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95687" y="5710272"/>
            <a:ext cx="543770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[</a:t>
            </a:r>
            <a:r>
              <a:rPr lang="zh-CN" altLang="en-US" sz="2400" b="1" dirty="0"/>
              <a:t>抽取前延时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，抽取</a:t>
            </a:r>
            <a:r>
              <a:rPr lang="zh-CN" altLang="en-US" sz="2400" b="1" dirty="0"/>
              <a:t>后延时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baseline="30000" dirty="0"/>
              <a:t>-1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4</a:t>
            </a:r>
            <a:r>
              <a:rPr lang="en-US" altLang="zh-CN" sz="2400" b="1" i="1" dirty="0"/>
              <a:t>T</a:t>
            </a:r>
            <a:r>
              <a:rPr lang="en-US" altLang="zh-CN" sz="2400" b="1" dirty="0"/>
              <a:t>]</a:t>
            </a:r>
          </a:p>
        </p:txBody>
      </p:sp>
      <p:pic>
        <p:nvPicPr>
          <p:cNvPr id="5122" name="Picture 2" descr="E:\DSP程佩青课件\064937-01 数字信号处理教程（第四版）(经典版) 40571-9\CTP\TU\9t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805159"/>
            <a:ext cx="5857916" cy="36241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349250"/>
            <a:ext cx="7832593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当采用</a:t>
            </a:r>
            <a:r>
              <a:rPr lang="en-US" altLang="zh-CN" sz="2400" b="1" i="1"/>
              <a:t>D</a:t>
            </a:r>
            <a:r>
              <a:rPr lang="zh-CN" altLang="en-US" sz="2400" b="1"/>
              <a:t>取</a:t>
            </a:r>
            <a:r>
              <a:rPr lang="en-US" altLang="zh-CN" sz="2400" b="1"/>
              <a:t>1</a:t>
            </a:r>
            <a:r>
              <a:rPr lang="zh-CN" altLang="en-US" sz="2400" b="1"/>
              <a:t>的抽取器时，多相结构共有</a:t>
            </a:r>
            <a:r>
              <a:rPr lang="en-US" altLang="zh-CN" sz="2400" b="1" i="1"/>
              <a:t>D</a:t>
            </a:r>
            <a:r>
              <a:rPr lang="zh-CN" altLang="en-US" sz="2400" b="1"/>
              <a:t>个抽取器，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也就是说有</a:t>
            </a:r>
            <a:r>
              <a:rPr lang="en-US" altLang="zh-CN" sz="2400" b="1" i="1"/>
              <a:t>D</a:t>
            </a:r>
            <a:r>
              <a:rPr lang="zh-CN" altLang="en-US" sz="2400" b="1"/>
              <a:t>组子滤波器，每组有</a:t>
            </a:r>
            <a:r>
              <a:rPr lang="en-US" altLang="zh-CN" sz="2400" b="1" i="1"/>
              <a:t>Q</a:t>
            </a:r>
            <a:r>
              <a:rPr lang="en-US" altLang="zh-CN" sz="2400" b="1"/>
              <a:t>=</a:t>
            </a:r>
            <a:r>
              <a:rPr lang="en-US" altLang="zh-CN" sz="2400" b="1" i="1"/>
              <a:t>N/D</a:t>
            </a:r>
            <a:r>
              <a:rPr lang="zh-CN" altLang="en-US" sz="2400" b="1"/>
              <a:t>个滤波器系数。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于是对给定</a:t>
            </a:r>
            <a:r>
              <a:rPr lang="en-US" altLang="zh-CN" sz="2400" b="1" i="1"/>
              <a:t>D</a:t>
            </a:r>
            <a:r>
              <a:rPr lang="zh-CN" altLang="en-US" sz="2400" b="1"/>
              <a:t>的情况，可由上图得到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抽取器的多相</a:t>
            </a:r>
            <a:r>
              <a:rPr lang="en-US" altLang="zh-CN" sz="2400" b="1"/>
              <a:t>FIR</a:t>
            </a:r>
            <a:r>
              <a:rPr lang="zh-CN" altLang="en-US" sz="2400" b="1"/>
              <a:t>高效结构： </a:t>
            </a:r>
          </a:p>
        </p:txBody>
      </p:sp>
      <p:pic>
        <p:nvPicPr>
          <p:cNvPr id="6146" name="Picture 2" descr="E:\DSP程佩青课件\064937-01 数字信号处理教程（第四版）(经典版) 40571-9\CTP\TU\9t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928934"/>
            <a:ext cx="6072230" cy="3249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661</TotalTime>
  <Words>514</Words>
  <Application>Microsoft Office PowerPoint</Application>
  <PresentationFormat>全屏显示(4:3)</PresentationFormat>
  <Paragraphs>43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Concourse</vt:lpstr>
      <vt:lpstr>   8.5 抽取、插值以及两者结合的流图结构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99</cp:revision>
  <dcterms:created xsi:type="dcterms:W3CDTF">2017-07-17T10:44:10Z</dcterms:created>
  <dcterms:modified xsi:type="dcterms:W3CDTF">2017-09-27T07:25:42Z</dcterms:modified>
</cp:coreProperties>
</file>